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558"/>
  </p:normalViewPr>
  <p:slideViewPr>
    <p:cSldViewPr snapToGrid="0" snapToObjects="1">
      <p:cViewPr varScale="1">
        <p:scale>
          <a:sx n="121" d="100"/>
          <a:sy n="121" d="100"/>
        </p:scale>
        <p:origin x="74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4CC98-1886-4140-BE0B-689D6625A7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30FEB4-22F3-8F41-A313-B04451456F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E995D9-6F46-9A4E-9B46-FFC4BA350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EB944-C95F-5E41-A491-105307F2531B}" type="datetimeFigureOut">
              <a:rPr lang="en-US" smtClean="0"/>
              <a:t>5/13/23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B9AD5F-4BB0-364F-B512-F9B631E82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F1D021-A41A-6444-A3C2-72AD25A07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F986C-700D-9444-B4D7-43B69A516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172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A025F-5189-A841-BC0C-29FFB0A11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6223AD-8664-1C41-9108-5AEDAEFB39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1362BB-3704-0544-A94D-E4D1F4802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EB944-C95F-5E41-A491-105307F2531B}" type="datetimeFigureOut">
              <a:rPr lang="en-US" smtClean="0"/>
              <a:t>5/13/23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F9B367-02B2-3F49-84E7-A357F830A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A86AE7-98DF-5B40-96EF-89E4C02C0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F986C-700D-9444-B4D7-43B69A516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99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A6289C7-7875-7648-90EF-37060D2B12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D17F01-A27A-1542-9AA5-D1DBF847A2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F5F4BF-1A66-084F-9F08-9B56B54C9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EB944-C95F-5E41-A491-105307F2531B}" type="datetimeFigureOut">
              <a:rPr lang="en-US" smtClean="0"/>
              <a:t>5/13/23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51189B-EBC2-A846-A257-6A6864D8D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1D04D-D2D5-6D46-9F95-180392FE8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F986C-700D-9444-B4D7-43B69A516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371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D6F20-6FEC-5D45-8401-C132A9563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1BF59B-96B0-6B4B-9715-42DAC90751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C99F09-F213-9149-A9B3-CCA73A1B0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EB944-C95F-5E41-A491-105307F2531B}" type="datetimeFigureOut">
              <a:rPr lang="en-US" smtClean="0"/>
              <a:t>5/13/23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5D975-AFBD-8549-B834-B4A4A3875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75E660-865B-2243-AEB3-A9B5DBAEA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F986C-700D-9444-B4D7-43B69A516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158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72B82-A139-E34C-B70C-6460174E3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11BEFE-9364-E345-A8F5-0CABBB62DF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0C9B0F-D48F-964A-899F-051FEBEE4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EB944-C95F-5E41-A491-105307F2531B}" type="datetimeFigureOut">
              <a:rPr lang="en-US" smtClean="0"/>
              <a:t>5/13/23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FBA82C-DEE7-8A49-BF1F-756D607BB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B7C963-2E21-424D-9465-530039530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F986C-700D-9444-B4D7-43B69A516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588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13EE2-610E-6549-BBAA-C7FAD6EB2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91F78E-CC91-0D43-9B6E-E6D5A35CFF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DE4CDF-16D3-5E43-B51A-5A5E147691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996B88-1773-6240-A668-B7A29DB0A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EB944-C95F-5E41-A491-105307F2531B}" type="datetimeFigureOut">
              <a:rPr lang="en-US" smtClean="0"/>
              <a:t>5/13/23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3FAB21-F322-3C48-BBA5-E37CBAB0B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DD3A70-7D2F-F84A-A1EF-13A82FECA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F986C-700D-9444-B4D7-43B69A516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357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6D51A-DC22-434E-9858-147F186B2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A38616-0816-3542-A1CA-DF22F25217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D11DE8-DBF7-AD48-BA6B-7E0EDC988C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7E7CA2-4738-DB43-B3C8-F147C611E9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7E1175-2312-924F-86B4-4219B3542A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70833A-B2BB-E444-ADF2-0547744B8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EB944-C95F-5E41-A491-105307F2531B}" type="datetimeFigureOut">
              <a:rPr lang="en-US" smtClean="0"/>
              <a:t>5/13/23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710488-AAF4-B54E-8A61-B54DF67F9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53CFD1-FF19-804A-B567-CE1267271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F986C-700D-9444-B4D7-43B69A516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547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CAA01-2C7D-5D46-A882-8741C1229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2A440A-5DA7-A84A-94BF-2145F3CE3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EB944-C95F-5E41-A491-105307F2531B}" type="datetimeFigureOut">
              <a:rPr lang="en-US" smtClean="0"/>
              <a:t>5/13/23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308A5A-FCA0-6441-8DD0-64C9BF5C1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8767BA-45AD-704A-8005-5EAC13EB7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F986C-700D-9444-B4D7-43B69A516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772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C13B6A-34BA-0549-B352-5E221750E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EB944-C95F-5E41-A491-105307F2531B}" type="datetimeFigureOut">
              <a:rPr lang="en-US" smtClean="0"/>
              <a:t>5/13/23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4DAF57-11E2-C844-B704-0AA6D1A4B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5CDA08-A478-5048-B34A-73E294BE9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F986C-700D-9444-B4D7-43B69A516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999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A8EEE-B91E-2A46-A171-AF911683C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8A44EA-6AF6-7A40-91C1-7241722AE3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6D504A-AA7B-D14F-AD1A-B82DB187CB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6BC49A-AFC5-CF48-8B37-8E52D8599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EB944-C95F-5E41-A491-105307F2531B}" type="datetimeFigureOut">
              <a:rPr lang="en-US" smtClean="0"/>
              <a:t>5/13/23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2C7D39-0347-C148-96BB-332F0BCCC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17E566-71F6-824F-B20B-F6ACED6BC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F986C-700D-9444-B4D7-43B69A516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376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7D142-F83D-654B-877C-FEE713B07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E4FF9A-F4F5-6349-9D84-57CB4AD388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D46BB4-703A-F344-B7AD-59BF96669D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087F87-31DD-5943-8755-10D540774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EB944-C95F-5E41-A491-105307F2531B}" type="datetimeFigureOut">
              <a:rPr lang="en-US" smtClean="0"/>
              <a:t>5/13/23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1D7DB4-B8CE-0649-B22C-C595D88DF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B0507E-287F-694D-BA71-797B21DB4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F986C-700D-9444-B4D7-43B69A516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559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8EEFF8-420E-A64B-AB5F-4F8E2BF39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35972D-0CD9-AD44-95C2-7500F940B3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B02EB8-2C45-3A4B-881E-288814F2FE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2EB944-C95F-5E41-A491-105307F2531B}" type="datetimeFigureOut">
              <a:rPr lang="en-US" smtClean="0"/>
              <a:t>5/13/23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6AA2E0-391C-5540-A29D-3F6ADD1A48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F766CE-6B4F-DA4E-B491-B2A4018AAC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BF986C-700D-9444-B4D7-43B69A516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586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D9B1E-BAED-6347-9A08-C4DF9B050F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0014" y="1708037"/>
            <a:ext cx="10110952" cy="2387600"/>
          </a:xfrm>
        </p:spPr>
        <p:txBody>
          <a:bodyPr>
            <a:normAutofit fontScale="90000"/>
          </a:bodyPr>
          <a:lstStyle/>
          <a:p>
            <a:r>
              <a:rPr lang="en-US" sz="6700" b="1" dirty="0"/>
              <a:t>Bean Beetle Microbiome Project</a:t>
            </a:r>
            <a:br>
              <a:rPr lang="en-US" dirty="0"/>
            </a:br>
            <a:br>
              <a:rPr lang="en-US" dirty="0"/>
            </a:br>
            <a:r>
              <a:rPr lang="en-US" dirty="0"/>
              <a:t>Faculty Development Workshop </a:t>
            </a:r>
            <a:br>
              <a:rPr lang="en-US" dirty="0"/>
            </a:br>
            <a:r>
              <a:rPr lang="en-US" dirty="0"/>
              <a:t>2023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302974-12C4-5A4E-A574-0F9A64ED19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934" y="4289167"/>
            <a:ext cx="2223558" cy="2235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1621DF9-6F76-914E-8AD4-FBDECD7C71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3210" y="5568366"/>
            <a:ext cx="3476367" cy="956001"/>
          </a:xfrm>
          <a:prstGeom prst="rect">
            <a:avLst/>
          </a:prstGeom>
        </p:spPr>
      </p:pic>
      <p:pic>
        <p:nvPicPr>
          <p:cNvPr id="10" name="Picture 9" descr="A picture containing logo&#10;&#10;Description automatically generated">
            <a:extLst>
              <a:ext uri="{FF2B5EF4-FFF2-40B4-BE49-F238E27FC236}">
                <a16:creationId xmlns:a16="http://schemas.microsoft.com/office/drawing/2014/main" id="{350C6C32-493D-1247-842B-181EDEB57E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3210" y="4418835"/>
            <a:ext cx="3495630" cy="95600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4ADF46C-F981-7A41-A8E4-7805BECA349A}"/>
              </a:ext>
            </a:extLst>
          </p:cNvPr>
          <p:cNvSpPr txBox="1"/>
          <p:nvPr/>
        </p:nvSpPr>
        <p:spPr>
          <a:xfrm>
            <a:off x="2834492" y="5484284"/>
            <a:ext cx="50526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Supported by awards </a:t>
            </a:r>
          </a:p>
          <a:p>
            <a:r>
              <a:rPr lang="en-US" sz="2800" dirty="0"/>
              <a:t>DUE-1821533 and DUE-1821184</a:t>
            </a:r>
          </a:p>
        </p:txBody>
      </p:sp>
    </p:spTree>
    <p:extLst>
      <p:ext uri="{BB962C8B-B14F-4D97-AF65-F5344CB8AC3E}">
        <p14:creationId xmlns:p14="http://schemas.microsoft.com/office/powerpoint/2010/main" val="786016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D9B1E-BAED-6347-9A08-C4DF9B050F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778574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Both a </a:t>
            </a:r>
            <a:r>
              <a:rPr lang="en-US" b="1" u="sng" dirty="0"/>
              <a:t>Biological</a:t>
            </a:r>
            <a:r>
              <a:rPr lang="en-US" dirty="0"/>
              <a:t> Research and </a:t>
            </a:r>
            <a:r>
              <a:rPr lang="en-US" b="1" u="sng" dirty="0"/>
              <a:t>Education</a:t>
            </a:r>
            <a:r>
              <a:rPr lang="en-US" dirty="0"/>
              <a:t> Research Project</a:t>
            </a:r>
            <a:br>
              <a:rPr lang="en-US" dirty="0"/>
            </a:br>
            <a:br>
              <a:rPr lang="en-US" dirty="0"/>
            </a:br>
            <a:r>
              <a:rPr lang="en-US" dirty="0"/>
              <a:t>Insect-Microbiome Interactions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Course-Based Undergraduate Research Experience (CURE)</a:t>
            </a:r>
          </a:p>
        </p:txBody>
      </p:sp>
    </p:spTree>
    <p:extLst>
      <p:ext uri="{BB962C8B-B14F-4D97-AF65-F5344CB8AC3E}">
        <p14:creationId xmlns:p14="http://schemas.microsoft.com/office/powerpoint/2010/main" val="1555353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D9B1E-BAED-6347-9A08-C4DF9B050F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1242" y="478326"/>
            <a:ext cx="9144000" cy="951081"/>
          </a:xfrm>
        </p:spPr>
        <p:txBody>
          <a:bodyPr>
            <a:normAutofit/>
          </a:bodyPr>
          <a:lstStyle/>
          <a:p>
            <a:r>
              <a:rPr lang="en-US" dirty="0"/>
              <a:t>Expectations 1 Biology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A91916-8AEB-EF4B-8657-CB4E3DD4DD1F}"/>
              </a:ext>
            </a:extLst>
          </p:cNvPr>
          <p:cNvSpPr txBox="1"/>
          <p:nvPr/>
        </p:nvSpPr>
        <p:spPr>
          <a:xfrm>
            <a:off x="1429408" y="2280745"/>
            <a:ext cx="960645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Conduct to conduct microbiome research</a:t>
            </a:r>
          </a:p>
          <a:p>
            <a:endParaRPr lang="en-US" sz="4400" dirty="0"/>
          </a:p>
          <a:p>
            <a:r>
              <a:rPr lang="en-US" sz="4400" dirty="0"/>
              <a:t>Contribute to our microbiome research database</a:t>
            </a:r>
          </a:p>
        </p:txBody>
      </p:sp>
    </p:spTree>
    <p:extLst>
      <p:ext uri="{BB962C8B-B14F-4D97-AF65-F5344CB8AC3E}">
        <p14:creationId xmlns:p14="http://schemas.microsoft.com/office/powerpoint/2010/main" val="4101200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D9B1E-BAED-6347-9A08-C4DF9B050F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1242" y="478326"/>
            <a:ext cx="9144000" cy="951081"/>
          </a:xfrm>
        </p:spPr>
        <p:txBody>
          <a:bodyPr>
            <a:normAutofit/>
          </a:bodyPr>
          <a:lstStyle/>
          <a:p>
            <a:r>
              <a:rPr lang="en-US" dirty="0"/>
              <a:t>Expectations 2 Education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A91916-8AEB-EF4B-8657-CB4E3DD4DD1F}"/>
              </a:ext>
            </a:extLst>
          </p:cNvPr>
          <p:cNvSpPr txBox="1"/>
          <p:nvPr/>
        </p:nvSpPr>
        <p:spPr>
          <a:xfrm>
            <a:off x="1376857" y="1547582"/>
            <a:ext cx="960645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Implement CURE two times</a:t>
            </a:r>
          </a:p>
          <a:p>
            <a:r>
              <a:rPr lang="en-US" sz="4400" dirty="0"/>
              <a:t>	a) student defined research question</a:t>
            </a:r>
          </a:p>
          <a:p>
            <a:r>
              <a:rPr lang="en-US" sz="4400" dirty="0"/>
              <a:t>	b) faculty defined research question</a:t>
            </a:r>
          </a:p>
          <a:p>
            <a:endParaRPr lang="en-US" sz="4400" dirty="0"/>
          </a:p>
          <a:p>
            <a:r>
              <a:rPr lang="en-US" sz="4400" dirty="0"/>
              <a:t>Facilitate student assessments</a:t>
            </a:r>
          </a:p>
          <a:p>
            <a:r>
              <a:rPr lang="en-US" sz="4400" dirty="0"/>
              <a:t>	online pre-and post-course surveys</a:t>
            </a:r>
          </a:p>
          <a:p>
            <a:r>
              <a:rPr lang="en-US" sz="4400" dirty="0"/>
              <a:t>	post-course focus groups</a:t>
            </a:r>
          </a:p>
        </p:txBody>
      </p:sp>
    </p:spTree>
    <p:extLst>
      <p:ext uri="{BB962C8B-B14F-4D97-AF65-F5344CB8AC3E}">
        <p14:creationId xmlns:p14="http://schemas.microsoft.com/office/powerpoint/2010/main" val="1236177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D9B1E-BAED-6347-9A08-C4DF9B050F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1242" y="478326"/>
            <a:ext cx="9144000" cy="951081"/>
          </a:xfrm>
        </p:spPr>
        <p:txBody>
          <a:bodyPr>
            <a:normAutofit/>
          </a:bodyPr>
          <a:lstStyle/>
          <a:p>
            <a:r>
              <a:rPr lang="en-US" dirty="0"/>
              <a:t>Implementation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A91916-8AEB-EF4B-8657-CB4E3DD4DD1F}"/>
              </a:ext>
            </a:extLst>
          </p:cNvPr>
          <p:cNvSpPr txBox="1"/>
          <p:nvPr/>
        </p:nvSpPr>
        <p:spPr>
          <a:xfrm>
            <a:off x="1324303" y="1429407"/>
            <a:ext cx="960645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Implement with 2 laboratory class sections at the </a:t>
            </a:r>
            <a:r>
              <a:rPr lang="en-US" sz="4400" b="1" u="sng" dirty="0"/>
              <a:t>same</a:t>
            </a:r>
            <a:r>
              <a:rPr lang="en-US" sz="4400" dirty="0"/>
              <a:t> academic level</a:t>
            </a:r>
          </a:p>
          <a:p>
            <a:endParaRPr lang="en-US" sz="4400" dirty="0"/>
          </a:p>
          <a:p>
            <a:r>
              <a:rPr lang="en-US" sz="4400" dirty="0"/>
              <a:t>Use our laboratory protocols</a:t>
            </a:r>
          </a:p>
          <a:p>
            <a:endParaRPr lang="en-US" sz="4400" dirty="0"/>
          </a:p>
          <a:p>
            <a:r>
              <a:rPr lang="en-US" sz="4400" dirty="0"/>
              <a:t>Student autonomy to choose a question does not mean without guidance</a:t>
            </a:r>
          </a:p>
        </p:txBody>
      </p:sp>
    </p:spTree>
    <p:extLst>
      <p:ext uri="{BB962C8B-B14F-4D97-AF65-F5344CB8AC3E}">
        <p14:creationId xmlns:p14="http://schemas.microsoft.com/office/powerpoint/2010/main" val="4291413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D9B1E-BAED-6347-9A08-C4DF9B050F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1242" y="478326"/>
            <a:ext cx="9144000" cy="951081"/>
          </a:xfrm>
        </p:spPr>
        <p:txBody>
          <a:bodyPr>
            <a:normAutofit/>
          </a:bodyPr>
          <a:lstStyle/>
          <a:p>
            <a:r>
              <a:rPr lang="en-US" dirty="0"/>
              <a:t>Implementation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A91916-8AEB-EF4B-8657-CB4E3DD4DD1F}"/>
              </a:ext>
            </a:extLst>
          </p:cNvPr>
          <p:cNvSpPr txBox="1"/>
          <p:nvPr/>
        </p:nvSpPr>
        <p:spPr>
          <a:xfrm>
            <a:off x="872359" y="1547582"/>
            <a:ext cx="1077310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CURE experiments are whole-class studies 	Keep is simple: two treatments</a:t>
            </a:r>
          </a:p>
          <a:p>
            <a:endParaRPr lang="en-US" sz="4400" dirty="0"/>
          </a:p>
          <a:p>
            <a:r>
              <a:rPr lang="en-US" sz="4400" dirty="0"/>
              <a:t>Seek IRB approval at home institution</a:t>
            </a:r>
          </a:p>
          <a:p>
            <a:endParaRPr lang="en-US" sz="4400" dirty="0"/>
          </a:p>
          <a:p>
            <a:r>
              <a:rPr lang="en-US" sz="4400" dirty="0"/>
              <a:t>Conduct assessment surveys and </a:t>
            </a:r>
            <a:r>
              <a:rPr lang="en-US" sz="4400"/>
              <a:t>share microbiome research </a:t>
            </a:r>
            <a:r>
              <a:rPr lang="en-US" sz="4400" dirty="0"/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3912227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D9B1E-BAED-6347-9A08-C4DF9B050F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1242" y="478326"/>
            <a:ext cx="9144000" cy="951081"/>
          </a:xfrm>
        </p:spPr>
        <p:txBody>
          <a:bodyPr>
            <a:normAutofit/>
          </a:bodyPr>
          <a:lstStyle/>
          <a:p>
            <a:r>
              <a:rPr lang="en-US" dirty="0"/>
              <a:t>Implementation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A91916-8AEB-EF4B-8657-CB4E3DD4DD1F}"/>
              </a:ext>
            </a:extLst>
          </p:cNvPr>
          <p:cNvSpPr txBox="1"/>
          <p:nvPr/>
        </p:nvSpPr>
        <p:spPr>
          <a:xfrm>
            <a:off x="835572" y="1660634"/>
            <a:ext cx="1052085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We will provide:</a:t>
            </a:r>
          </a:p>
          <a:p>
            <a:r>
              <a:rPr lang="en-US" sz="4400" dirty="0"/>
              <a:t>	Starter Bean Beetle culture(s)</a:t>
            </a:r>
          </a:p>
          <a:p>
            <a:r>
              <a:rPr lang="en-US" sz="4400" dirty="0"/>
              <a:t>	PEA and EMB media</a:t>
            </a:r>
          </a:p>
          <a:p>
            <a:r>
              <a:rPr lang="en-US" sz="4400" dirty="0"/>
              <a:t>	soft forceps</a:t>
            </a:r>
          </a:p>
          <a:p>
            <a:r>
              <a:rPr lang="en-US" sz="4400" dirty="0"/>
              <a:t>	Sanger sequencing for two classes</a:t>
            </a:r>
          </a:p>
          <a:p>
            <a:r>
              <a:rPr lang="en-US" sz="4400" dirty="0"/>
              <a:t>		(24 students/class section)</a:t>
            </a:r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008207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D9B1E-BAED-6347-9A08-C4DF9B050F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1242" y="478326"/>
            <a:ext cx="9144000" cy="951081"/>
          </a:xfrm>
        </p:spPr>
        <p:txBody>
          <a:bodyPr>
            <a:normAutofit/>
          </a:bodyPr>
          <a:lstStyle/>
          <a:p>
            <a:r>
              <a:rPr lang="en-US" dirty="0"/>
              <a:t>Implementation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A91916-8AEB-EF4B-8657-CB4E3DD4DD1F}"/>
              </a:ext>
            </a:extLst>
          </p:cNvPr>
          <p:cNvSpPr txBox="1"/>
          <p:nvPr/>
        </p:nvSpPr>
        <p:spPr>
          <a:xfrm>
            <a:off x="835572" y="2091559"/>
            <a:ext cx="1052085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We will provide:</a:t>
            </a:r>
          </a:p>
          <a:p>
            <a:r>
              <a:rPr lang="en-US" sz="4400" dirty="0"/>
              <a:t>	DNA extraction kits</a:t>
            </a:r>
          </a:p>
          <a:p>
            <a:r>
              <a:rPr lang="en-US" sz="4400" dirty="0"/>
              <a:t>	NextGen sequencing for two classes</a:t>
            </a:r>
          </a:p>
          <a:p>
            <a:r>
              <a:rPr lang="en-US" sz="4400" dirty="0"/>
              <a:t>		(12 samples</a:t>
            </a:r>
            <a:r>
              <a:rPr lang="en-US" sz="4400"/>
              <a:t>, 6/</a:t>
            </a:r>
            <a:r>
              <a:rPr lang="en-US" sz="4400" dirty="0"/>
              <a:t>treatment, each class)</a:t>
            </a:r>
          </a:p>
          <a:p>
            <a:r>
              <a:rPr lang="en-US" sz="4400" dirty="0"/>
              <a:t>	Assessment surveys (online link)</a:t>
            </a:r>
          </a:p>
        </p:txBody>
      </p:sp>
    </p:spTree>
    <p:extLst>
      <p:ext uri="{BB962C8B-B14F-4D97-AF65-F5344CB8AC3E}">
        <p14:creationId xmlns:p14="http://schemas.microsoft.com/office/powerpoint/2010/main" val="41980331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D9B1E-BAED-6347-9A08-C4DF9B050F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1242" y="478326"/>
            <a:ext cx="9144000" cy="951081"/>
          </a:xfrm>
        </p:spPr>
        <p:txBody>
          <a:bodyPr>
            <a:normAutofit/>
          </a:bodyPr>
          <a:lstStyle/>
          <a:p>
            <a:r>
              <a:rPr lang="en-US" dirty="0"/>
              <a:t>Post-Implementation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A91916-8AEB-EF4B-8657-CB4E3DD4DD1F}"/>
              </a:ext>
            </a:extLst>
          </p:cNvPr>
          <p:cNvSpPr txBox="1"/>
          <p:nvPr/>
        </p:nvSpPr>
        <p:spPr>
          <a:xfrm>
            <a:off x="1261242" y="1873403"/>
            <a:ext cx="1013197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We will provide:</a:t>
            </a:r>
          </a:p>
          <a:p>
            <a:r>
              <a:rPr lang="en-US" sz="4400" dirty="0"/>
              <a:t>	Support to present at a scientific 			conference 	(faculty and 2 students)</a:t>
            </a:r>
          </a:p>
          <a:p>
            <a:r>
              <a:rPr lang="en-US" sz="4400" dirty="0"/>
              <a:t>	Honorarium ($500 per class section)</a:t>
            </a:r>
          </a:p>
        </p:txBody>
      </p:sp>
    </p:spTree>
    <p:extLst>
      <p:ext uri="{BB962C8B-B14F-4D97-AF65-F5344CB8AC3E}">
        <p14:creationId xmlns:p14="http://schemas.microsoft.com/office/powerpoint/2010/main" val="2571242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241</Words>
  <Application>Microsoft Macintosh PowerPoint</Application>
  <PresentationFormat>Widescreen</PresentationFormat>
  <Paragraphs>45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Bean Beetle Microbiome Project  Faculty Development Workshop  2023</vt:lpstr>
      <vt:lpstr>Both a Biological Research and Education Research Project  Insect-Microbiome Interactions  Course-Based Undergraduate Research Experience (CURE)</vt:lpstr>
      <vt:lpstr>Expectations 1 Biology</vt:lpstr>
      <vt:lpstr>Expectations 2 Education</vt:lpstr>
      <vt:lpstr>Implementation</vt:lpstr>
      <vt:lpstr>Implementation</vt:lpstr>
      <vt:lpstr>Implementation</vt:lpstr>
      <vt:lpstr>Implementation</vt:lpstr>
      <vt:lpstr>Post-Implementation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Bean Beetle Microbiome Project  Faculty Development Workshop  2021</dc:title>
  <dc:creator>Blumer, Lawrence</dc:creator>
  <cp:lastModifiedBy>Blumer, Lawrence</cp:lastModifiedBy>
  <cp:revision>16</cp:revision>
  <dcterms:created xsi:type="dcterms:W3CDTF">2021-05-16T21:38:47Z</dcterms:created>
  <dcterms:modified xsi:type="dcterms:W3CDTF">2023-05-13T22:41:45Z</dcterms:modified>
</cp:coreProperties>
</file>