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74" r:id="rId4"/>
    <p:sldId id="334" r:id="rId5"/>
    <p:sldId id="337" r:id="rId6"/>
    <p:sldId id="335" r:id="rId7"/>
    <p:sldId id="336" r:id="rId8"/>
    <p:sldId id="340" r:id="rId9"/>
    <p:sldId id="341" r:id="rId10"/>
    <p:sldId id="342" r:id="rId11"/>
    <p:sldId id="343" r:id="rId12"/>
    <p:sldId id="345" r:id="rId13"/>
    <p:sldId id="285" r:id="rId14"/>
    <p:sldId id="3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23D1D-75C1-43B5-8AB1-1644A1780AD5}" v="7" dt="2021-05-17T12:30:15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105"/>
  </p:normalViewPr>
  <p:slideViewPr>
    <p:cSldViewPr snapToGrid="0" snapToObjects="1">
      <p:cViewPr varScale="1">
        <p:scale>
          <a:sx n="63" d="100"/>
          <a:sy n="63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2365-B45B-CB4F-84DA-57DEF04A2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3BEA0-0B29-BE49-909D-3DEFFD2DE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B21C-2524-C841-9AD6-07051450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A2A2-FC2A-CA42-B4FF-5E41C02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8806-4E7A-7649-9104-FC01942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CE1A-4BA0-2546-913F-5EC52C5F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BCFAE-9AD4-A54A-BE75-E1ED14E09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8521-B32D-1D41-929D-3F58C5CE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4FF8E-0550-B54C-A033-D5D36D56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F4197-4D91-B04D-AA19-2B006635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3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414FD-2BF8-FD42-A1CE-A8D32D910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9C376-F8E7-7F4E-8872-D5189C223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7891-45DD-1D41-B10C-56E6EA49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837DB-82A0-7C48-86D5-DA37E705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B76F3-DC0D-4647-95B9-0139C8AB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6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68B7-CED5-9648-AE80-E465078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3D10-C2A1-4D4D-966E-78389020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4F39-2F98-414A-BEEF-78BFBDCA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61A3-B446-4343-9392-14F119F8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05602-10F8-904E-BA30-0A6DFCE2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2230-3B68-7543-8300-24146068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D8F2A-C6C1-CF4B-AD21-2E5D80EA2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8125F-31A8-494F-A227-C674F38B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64912-DCDE-014E-BB3D-0C657938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ADA6-BE23-5F48-A487-D770B96F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9904-83EA-BA4E-960F-9A9CA667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E66-6C13-3E4B-A57C-A522E9A83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5401D-7C28-F74B-809F-A57AF3FF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CC08E-AB41-2940-A259-3BD220A2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9E548-AE52-F24F-B16D-5A7AD4C0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A735A-35AA-6E4B-87BF-F918F915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A608-39A6-FC4D-BF80-51F61C51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6BCDB-31E9-614A-AF7A-34F4BE678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CB366-DD07-1B46-B6EF-2B5409010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DBF26-80EC-2A48-B197-AEDEC9108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DD7F4-B190-6147-8EB5-2FE4DDFA2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D5517-E14C-E243-86BC-24917290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FC97E-D54D-EA4E-95E9-BF1B65BA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4E800-4A09-464B-B95F-37464C8C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D866-DFF2-494F-B100-5C9FC355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48A4F-D0AD-B749-BB0A-1D09C8CE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A25C-F603-A046-8674-DA221ADA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3F8B1-E6E3-BF4B-AA8D-3BE1FD2E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1F280-38D5-B54B-8DAB-AC0D37FF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60EE9-F52B-B940-8BDE-736C7F22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FC42D-DB56-A74C-8029-98FC6ED0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01A-16AF-B14F-A4DC-BF0F04A9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8C42-75C1-5E43-9ACC-320CF102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BEDF-E481-2049-8CA0-6CF4DF039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C82D4-15AA-E84E-BE68-355159C9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6AB63-62DE-1E40-8515-3706687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D3189-C16A-764C-952E-318FBFAF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4982-3FC0-734B-BC3D-97E4579F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F6E6-6812-D142-B547-282CC2FC6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75D1E-E823-1B43-8D7A-D3AC763E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F7ABB-8B40-F144-8C26-17134F0C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888A1-8E6E-754D-9EC6-BDA2C5AD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8E1F-C46D-5948-B631-C0D74489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E110B-DD9C-2744-A578-15BC33EF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0083D-D056-4447-849D-2A5C0A34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63D68-90ED-024B-BD32-BD5757377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6DB1-3F93-984B-A857-FBB218907C5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2F61-83DC-FF4D-B618-B20D3BA93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9F52-FC0C-3C43-A8A2-AB4A9AAD9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BFD1-2A74-484A-A713-4A5C14E2E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90A-5E33-6F4D-A187-A33276DA4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6683"/>
          </a:xfrm>
        </p:spPr>
        <p:txBody>
          <a:bodyPr/>
          <a:lstStyle/>
          <a:p>
            <a:r>
              <a:rPr lang="en-US" dirty="0"/>
              <a:t>CUREs in Laboratory 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C1CC8-00CD-614E-AD7A-E1C87CF74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592"/>
            <a:ext cx="9144000" cy="1157531"/>
          </a:xfrm>
        </p:spPr>
        <p:txBody>
          <a:bodyPr>
            <a:normAutofit/>
          </a:bodyPr>
          <a:lstStyle/>
          <a:p>
            <a:r>
              <a:rPr lang="en-US" sz="3200" dirty="0"/>
              <a:t>Bean Beetle Microbiome Project</a:t>
            </a:r>
          </a:p>
          <a:p>
            <a:r>
              <a:rPr lang="en-US" sz="3200" dirty="0"/>
              <a:t>2023 Workshop</a:t>
            </a:r>
          </a:p>
        </p:txBody>
      </p:sp>
    </p:spTree>
    <p:extLst>
      <p:ext uri="{BB962C8B-B14F-4D97-AF65-F5344CB8AC3E}">
        <p14:creationId xmlns:p14="http://schemas.microsoft.com/office/powerpoint/2010/main" val="418802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1" y="2520462"/>
            <a:ext cx="8604738" cy="3094892"/>
          </a:xfrm>
        </p:spPr>
        <p:txBody>
          <a:bodyPr/>
          <a:lstStyle/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Student Defined Loosely Bounded by discipline</a:t>
            </a:r>
          </a:p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Scaffolded from Guided-Inquiry</a:t>
            </a:r>
          </a:p>
          <a:p>
            <a:pPr marL="571500" indent="-571500" algn="l">
              <a:buFontTx/>
              <a:buChar char="•"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Student Defined but Bounded by Faculty</a:t>
            </a:r>
          </a:p>
          <a:p>
            <a:pPr marL="571500" indent="-571500" algn="l">
              <a:buFontTx/>
              <a:buChar char="•"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Student Defined but Bounded by Faculty Selected Publication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571500" indent="-571500" algn="l">
              <a:buFontTx/>
              <a:buChar char="•"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Faculty Defined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96463" y="762000"/>
            <a:ext cx="106445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Bean Beetle Microbiome CURE Implementations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 rot="-5400000">
            <a:off x="-940076" y="3198168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(Low) Degree of Student Control (High)</a:t>
            </a:r>
          </a:p>
        </p:txBody>
      </p:sp>
    </p:spTree>
    <p:extLst>
      <p:ext uri="{BB962C8B-B14F-4D97-AF65-F5344CB8AC3E}">
        <p14:creationId xmlns:p14="http://schemas.microsoft.com/office/powerpoint/2010/main" val="50717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359877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latin typeface="+mn-lt"/>
                <a:ea typeface="+mj-ea"/>
                <a:cs typeface="+mj-cs"/>
              </a:rPr>
              <a:t>Do CUREs Improve Student Outcomes?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4B48E-8BBF-BB43-BA96-876A8CA3E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5707" y="3112477"/>
            <a:ext cx="8757138" cy="984738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Effects of CURE modules at Emory University</a:t>
            </a:r>
          </a:p>
        </p:txBody>
      </p:sp>
    </p:spTree>
    <p:extLst>
      <p:ext uri="{BB962C8B-B14F-4D97-AF65-F5344CB8AC3E}">
        <p14:creationId xmlns:p14="http://schemas.microsoft.com/office/powerpoint/2010/main" val="51111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1E58-7B2E-4501-ACE8-51FF131F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multi-week CURE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8311-CD6E-4254-A578-26BBA730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Experimental evolution of </a:t>
            </a:r>
            <a:r>
              <a:rPr lang="en-US" sz="4000" i="1" dirty="0"/>
              <a:t>C. elegans </a:t>
            </a:r>
            <a:r>
              <a:rPr lang="en-US" sz="4000" dirty="0"/>
              <a:t>to pathogenic bacteria</a:t>
            </a:r>
          </a:p>
          <a:p>
            <a:r>
              <a:rPr lang="en-US" sz="4000" dirty="0"/>
              <a:t>Effects of ploidy on mutation rates in </a:t>
            </a:r>
            <a:r>
              <a:rPr lang="en-US" sz="4000" i="1" dirty="0"/>
              <a:t>Candida</a:t>
            </a:r>
            <a:r>
              <a:rPr lang="en-US" sz="4000" dirty="0"/>
              <a:t> yeast</a:t>
            </a:r>
          </a:p>
          <a:p>
            <a:r>
              <a:rPr lang="en-US" sz="4000" dirty="0"/>
              <a:t>Bean beetle microbiome</a:t>
            </a:r>
          </a:p>
        </p:txBody>
      </p:sp>
    </p:spTree>
    <p:extLst>
      <p:ext uri="{BB962C8B-B14F-4D97-AF65-F5344CB8AC3E}">
        <p14:creationId xmlns:p14="http://schemas.microsoft.com/office/powerpoint/2010/main" val="137574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61749D-86D3-4978-B846-59C02FA3F5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0"/>
          <a:stretch/>
        </p:blipFill>
        <p:spPr>
          <a:xfrm>
            <a:off x="637540" y="1372552"/>
            <a:ext cx="10916920" cy="45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32E3B9-F900-4E7E-AB9E-0C2E56D4CB16}"/>
              </a:ext>
            </a:extLst>
          </p:cNvPr>
          <p:cNvGrpSpPr/>
          <p:nvPr/>
        </p:nvGrpSpPr>
        <p:grpSpPr>
          <a:xfrm>
            <a:off x="523875" y="1143000"/>
            <a:ext cx="10963275" cy="4629150"/>
            <a:chOff x="1562100" y="1757362"/>
            <a:chExt cx="9067800" cy="33432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AC1618-BB29-43A9-BC9F-B763B31B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100" y="1757362"/>
              <a:ext cx="9067800" cy="33432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59580C-0406-45F6-83B1-6B4362336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3475" y="2319337"/>
              <a:ext cx="781050" cy="390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0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7F6542-CB87-604C-90E8-A53B49A8AFB1}"/>
              </a:ext>
            </a:extLst>
          </p:cNvPr>
          <p:cNvSpPr txBox="1"/>
          <p:nvPr/>
        </p:nvSpPr>
        <p:spPr>
          <a:xfrm>
            <a:off x="665019" y="686831"/>
            <a:ext cx="11050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the essential components of a course-based undergraduate research experience (CURE)?</a:t>
            </a:r>
          </a:p>
        </p:txBody>
      </p:sp>
    </p:spTree>
    <p:extLst>
      <p:ext uri="{BB962C8B-B14F-4D97-AF65-F5344CB8AC3E}">
        <p14:creationId xmlns:p14="http://schemas.microsoft.com/office/powerpoint/2010/main" val="354234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Two Modes of Authentic Research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23" y="1524007"/>
            <a:ext cx="9180259" cy="449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473074" y="6019820"/>
            <a:ext cx="771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Calibri"/>
              </a:rPr>
              <a:t>Spell, </a:t>
            </a:r>
            <a:r>
              <a:rPr lang="en-US" i="1" dirty="0">
                <a:solidFill>
                  <a:srgbClr val="000090"/>
                </a:solidFill>
                <a:latin typeface="Calibri"/>
              </a:rPr>
              <a:t>et al.</a:t>
            </a:r>
            <a:r>
              <a:rPr lang="en-US" dirty="0">
                <a:solidFill>
                  <a:srgbClr val="000090"/>
                </a:solidFill>
                <a:latin typeface="Calibri"/>
              </a:rPr>
              <a:t> Redefining Authentic Research Experiences in Introductory Biology Laboratories and Barriers to Their Implementation. CBE-LSE 2014</a:t>
            </a:r>
          </a:p>
        </p:txBody>
      </p:sp>
    </p:spTree>
    <p:extLst>
      <p:ext uri="{BB962C8B-B14F-4D97-AF65-F5344CB8AC3E}">
        <p14:creationId xmlns:p14="http://schemas.microsoft.com/office/powerpoint/2010/main" val="392583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707" y="500062"/>
            <a:ext cx="6324600" cy="1325563"/>
          </a:xfrm>
        </p:spPr>
        <p:txBody>
          <a:bodyPr>
            <a:normAutofit/>
          </a:bodyPr>
          <a:lstStyle/>
          <a:p>
            <a:r>
              <a:rPr lang="en-US" dirty="0"/>
              <a:t>Other Definitions of CUREs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707" y="1857619"/>
            <a:ext cx="8622323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Use of Scientific Practices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Discovery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Broadly relevant or important 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Iteration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Collaboration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2289" y="4890892"/>
            <a:ext cx="4255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Auchincloss </a:t>
            </a:r>
            <a:r>
              <a:rPr lang="en-US" sz="2800" i="1" dirty="0"/>
              <a:t>et al., </a:t>
            </a:r>
            <a:r>
              <a:rPr lang="en-US" sz="2800" dirty="0"/>
              <a:t>CBE 2014</a:t>
            </a:r>
          </a:p>
        </p:txBody>
      </p:sp>
    </p:spTree>
    <p:extLst>
      <p:ext uri="{BB962C8B-B14F-4D97-AF65-F5344CB8AC3E}">
        <p14:creationId xmlns:p14="http://schemas.microsoft.com/office/powerpoint/2010/main" val="282044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6DAB5-CB4F-854E-BA36-367CED66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837515"/>
            <a:ext cx="5676900" cy="582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E2354-4197-B645-9AF6-3E9D82F3C24C}"/>
              </a:ext>
            </a:extLst>
          </p:cNvPr>
          <p:cNvSpPr txBox="1"/>
          <p:nvPr/>
        </p:nvSpPr>
        <p:spPr>
          <a:xfrm>
            <a:off x="772991" y="514350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Common Elements in CUREs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C5C02-B271-DC4A-B06A-508E49F53CCC}"/>
              </a:ext>
            </a:extLst>
          </p:cNvPr>
          <p:cNvSpPr txBox="1"/>
          <p:nvPr/>
        </p:nvSpPr>
        <p:spPr>
          <a:xfrm>
            <a:off x="772991" y="6082040"/>
            <a:ext cx="554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Staub et al. CUR Quarterly 2016</a:t>
            </a:r>
          </a:p>
        </p:txBody>
      </p:sp>
    </p:spTree>
    <p:extLst>
      <p:ext uri="{BB962C8B-B14F-4D97-AF65-F5344CB8AC3E}">
        <p14:creationId xmlns:p14="http://schemas.microsoft.com/office/powerpoint/2010/main" val="204194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 of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348"/>
            <a:ext cx="10515600" cy="1480283"/>
          </a:xfrm>
        </p:spPr>
        <p:txBody>
          <a:bodyPr>
            <a:normAutofit/>
          </a:bodyPr>
          <a:lstStyle/>
          <a:p>
            <a:r>
              <a:rPr lang="en-US" sz="4000" dirty="0"/>
              <a:t>no one clear definition</a:t>
            </a:r>
          </a:p>
          <a:p>
            <a:r>
              <a:rPr lang="en-US" sz="4000" dirty="0"/>
              <a:t>a given CURE may favor one conception</a:t>
            </a:r>
          </a:p>
        </p:txBody>
      </p:sp>
    </p:spTree>
    <p:extLst>
      <p:ext uri="{BB962C8B-B14F-4D97-AF65-F5344CB8AC3E}">
        <p14:creationId xmlns:p14="http://schemas.microsoft.com/office/powerpoint/2010/main" val="216812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81200"/>
            <a:ext cx="8604738" cy="3094892"/>
          </a:xfrm>
        </p:spPr>
        <p:txBody>
          <a:bodyPr/>
          <a:lstStyle/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Student Defined Loosely Bounded by discipline</a:t>
            </a:r>
          </a:p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Scaffolded from Guided-Inquiry</a:t>
            </a:r>
          </a:p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Student Defined but Bounded by Faculty</a:t>
            </a:r>
          </a:p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Student Defined but Bounded by Faculty Selected Publication </a:t>
            </a:r>
          </a:p>
          <a:p>
            <a:pPr marL="571500" indent="-571500" algn="l">
              <a:buFontTx/>
              <a:buChar char="•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Faculty Defined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57400" y="762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Different Paths to a CURE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 rot="-5400000">
            <a:off x="-611832" y="2893368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(Low) Degree of Student Control (High)</a:t>
            </a:r>
          </a:p>
        </p:txBody>
      </p:sp>
    </p:spTree>
    <p:extLst>
      <p:ext uri="{BB962C8B-B14F-4D97-AF65-F5344CB8AC3E}">
        <p14:creationId xmlns:p14="http://schemas.microsoft.com/office/powerpoint/2010/main" val="31269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57400" y="762000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Bean Beetle Microbiome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4B48E-8BBF-BB43-BA96-876A8CA3E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893" y="1922585"/>
            <a:ext cx="9144000" cy="3481754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Use of Scientific Practices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Discovery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Broadly relevant or important work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Iteration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90749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57400" y="762000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Bean Beetle Microbiome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4B48E-8BBF-BB43-BA96-876A8CA3E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893" y="1922585"/>
            <a:ext cx="9144000" cy="377483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Novel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Student Generated OR Instructor Proposed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Experimental Design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Data Collection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Data Analysis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Presentation and Publication</a:t>
            </a:r>
          </a:p>
        </p:txBody>
      </p:sp>
    </p:spTree>
    <p:extLst>
      <p:ext uri="{BB962C8B-B14F-4D97-AF65-F5344CB8AC3E}">
        <p14:creationId xmlns:p14="http://schemas.microsoft.com/office/powerpoint/2010/main" val="158330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251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CUREs in Laboratory Classes</vt:lpstr>
      <vt:lpstr>PowerPoint Presentation</vt:lpstr>
      <vt:lpstr>Two Modes of Authentic Research</vt:lpstr>
      <vt:lpstr>Other Definitions of CUREs</vt:lpstr>
      <vt:lpstr>PowerPoint Presentation</vt:lpstr>
      <vt:lpstr>Conclusions of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multi-week CURE modules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Blumer, Lawrence</dc:creator>
  <cp:lastModifiedBy>Beck, Christopher</cp:lastModifiedBy>
  <cp:revision>20</cp:revision>
  <dcterms:created xsi:type="dcterms:W3CDTF">2019-05-15T18:25:08Z</dcterms:created>
  <dcterms:modified xsi:type="dcterms:W3CDTF">2023-05-15T12:38:54Z</dcterms:modified>
</cp:coreProperties>
</file>