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709" r:id="rId7"/>
    <p:sldId id="257" r:id="rId8"/>
    <p:sldId id="705" r:id="rId9"/>
    <p:sldId id="706" r:id="rId10"/>
    <p:sldId id="711" r:id="rId11"/>
    <p:sldId id="712" r:id="rId12"/>
    <p:sldId id="716" r:id="rId13"/>
    <p:sldId id="714" r:id="rId14"/>
    <p:sldId id="715" r:id="rId15"/>
    <p:sldId id="7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6208"/>
  </p:normalViewPr>
  <p:slideViewPr>
    <p:cSldViewPr snapToGrid="0" snapToObjects="1">
      <p:cViewPr varScale="1">
        <p:scale>
          <a:sx n="63" d="100"/>
          <a:sy n="63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435B7-5A48-F349-BC5B-813C9FB9A1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EBF8-7AFC-AA40-BE78-D3DC7B4B2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D135-49E9-504F-AC26-5384E6EF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0204D-CBC1-1B43-ACEF-CE4BB2C05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0DFEE-7C77-674A-8467-997B87EF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5DB96-9E37-E341-9283-5FB79723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CC13-DC9B-4A41-B758-BEAB4FAA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0FCD-1A83-E34E-A669-BB2014EF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0BCE3-34B3-1642-85F8-DE0A8BD42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71C6-72F5-5647-8115-3ACF9674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78F3A-61C6-5E4E-918C-07015E42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D17E-6952-1E4D-B6AA-7D7AC529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2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3F2D0-F76D-FA46-9072-3A2275389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69675-DAC9-B94F-BCD1-E15712305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19C7-BC8B-8A4E-B628-9EE31A63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51AE-1B60-9C4A-9C04-F7310666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66E2-DA78-3447-BD19-F6D138BD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FC76-C5E4-9C44-9E3B-CB3250C0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89525-82EE-934E-816C-CB6DCC10D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035CD-F1B1-1143-A64B-4AE6019C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5C3E-765C-9B4D-B777-222CCE0D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3602-E173-244C-9532-DE9DAD59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644E-D797-024F-97E6-023CACBE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7E17B-4419-C046-B59C-8C0BC649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25646-B8C2-804F-AF42-99821C22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E0537-9445-8F45-98B2-2E39052B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AA92-7879-234B-B666-21C0A471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D04A-6E67-444A-B7F0-538D6DDD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570B-EBFD-CE4C-96F6-B2F3CF08A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683E4-22AA-FB41-9860-0713E142F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1F95-6CE1-D342-9052-8092AF94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0A2AB-EBE0-044E-AA11-181E1E4D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8A8AE-856D-B644-AC4A-FCBD4853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FC06-751C-4742-8F1F-4EF513FD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7D5C9-CE62-7743-B0C4-7E9F9193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1FA79-7B4E-C94B-85E0-B520F4057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788AA-FAC8-544D-8D21-260D4EFF1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EF97A-A02E-904E-B516-21F4B607B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9A14F-8F31-E34D-B198-F3838E63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81F2D-ED09-EC48-A796-EC770D0F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2C72-EC81-504C-AB7C-EB7F7629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54A2-0465-B147-9FB6-33A7BB02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9C724-DFE7-8E46-AC1A-8DD6EAAC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95A6-9019-204C-8BF0-B920C211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27F82-87B5-204E-985F-218CF6F3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35047-FC3C-E64B-9911-987C4CED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B6B9C-B20F-5F4B-9070-3C6F96C4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9E00F-37F9-F040-AD75-6B6125E5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C883-859C-404A-9115-A2D972E4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FAD3-F5C3-D649-9CA3-3F9C7987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C37E2-7D0B-F949-B0B3-396F117D2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5F8DB-6229-3244-9018-35B4D0E2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5E6D2-2088-244A-9D42-BDCE1128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3598-84D4-B846-9819-7DD30F4B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3AB9-4514-7640-83F5-67DD5149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3E771-747E-F346-A92A-99A3765D0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E1FEE-7230-1148-9A78-C71846970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ADFEA-78B5-F049-9C25-0A68FAC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D45F0-D2C7-4146-AFBF-34167498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9E204-0108-484D-BA27-476207C1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5E300-BF64-7347-B378-221D7E3A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E540C-8858-B543-A02B-8613EA7BE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585B-54B0-3149-AED2-64115D2B9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13CB-9863-4E49-9AAA-BEBDF9A8A4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ADBC-C29D-3643-B759-E27F478B1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4328-C4B3-7949-8417-0F7F23370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1D1D-7A77-B447-B061-458EDFE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29A8-6FB7-F349-99EA-4756F131A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Bean Beetle Microbiome Protocols 3</a:t>
            </a:r>
          </a:p>
        </p:txBody>
      </p:sp>
    </p:spTree>
    <p:extLst>
      <p:ext uri="{BB962C8B-B14F-4D97-AF65-F5344CB8AC3E}">
        <p14:creationId xmlns:p14="http://schemas.microsoft.com/office/powerpoint/2010/main" val="282845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39FF2AB-E396-F84B-BE19-B33110856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6" t="50000" r="12890" b="14167"/>
          <a:stretch/>
        </p:blipFill>
        <p:spPr>
          <a:xfrm>
            <a:off x="1931188" y="4279107"/>
            <a:ext cx="8415338" cy="2457451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FC6869D-0DCB-0D44-9B1B-BAE7813C0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9" t="50313" r="13823" b="16978"/>
          <a:stretch/>
        </p:blipFill>
        <p:spPr>
          <a:xfrm>
            <a:off x="2031205" y="2307431"/>
            <a:ext cx="8129588" cy="2243138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8BC7C35D-F299-824F-BCF3-D8FD90C5E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2" t="50000" r="13759" b="15625"/>
          <a:stretch/>
        </p:blipFill>
        <p:spPr>
          <a:xfrm>
            <a:off x="2031206" y="164306"/>
            <a:ext cx="8129587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8132-1E4D-B748-B21C-AF71A8C3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Local Alignment Search Tool (BLAST)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2F7B7-2BB1-B64D-9C34-83EC70DD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National Center for Biotechnology Information (NCBI)</a:t>
            </a:r>
          </a:p>
          <a:p>
            <a:r>
              <a:rPr lang="en-US" dirty="0"/>
              <a:t>Finds regions of local similarity between sequences. </a:t>
            </a:r>
          </a:p>
          <a:p>
            <a:r>
              <a:rPr lang="en-US" dirty="0"/>
              <a:t>Compares sequence to NCBI sequence database and calculates the statistical significance of the matches. </a:t>
            </a:r>
          </a:p>
          <a:p>
            <a:r>
              <a:rPr lang="en-US" dirty="0"/>
              <a:t>Can be used to infer evolutionary relationships between sequences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4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EE65-1334-3341-979C-3119546F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Maximum Score</a:t>
            </a:r>
            <a:r>
              <a:rPr lang="en-US" dirty="0"/>
              <a:t> is the highest alignment score (bit-score) between the query sequence and the database segments. It is sort-of inversely proportional to the e-value. A larger bit score is less likely to be obtained by chance than is a smaller bit score.</a:t>
            </a:r>
          </a:p>
          <a:p>
            <a:r>
              <a:rPr lang="en-US" b="1" dirty="0"/>
              <a:t>Total Score</a:t>
            </a:r>
            <a:r>
              <a:rPr lang="en-US" dirty="0"/>
              <a:t> is the sum of the alignment scores of all sequences from the same </a:t>
            </a:r>
            <a:r>
              <a:rPr lang="en-US" dirty="0" err="1"/>
              <a:t>db</a:t>
            </a:r>
            <a:endParaRPr lang="en-US" dirty="0"/>
          </a:p>
          <a:p>
            <a:r>
              <a:rPr lang="en-US" b="1" dirty="0"/>
              <a:t>Percent Query Coverage </a:t>
            </a:r>
            <a:r>
              <a:rPr lang="en-US" dirty="0"/>
              <a:t>is the percent of the query length that is included in the aligned segments</a:t>
            </a:r>
          </a:p>
          <a:p>
            <a:r>
              <a:rPr lang="en-US" b="1" dirty="0"/>
              <a:t>E-value</a:t>
            </a:r>
            <a:r>
              <a:rPr lang="en-US" dirty="0"/>
              <a:t> is the measure of likeliness that sequence similarity is not by random chance</a:t>
            </a:r>
          </a:p>
          <a:p>
            <a:r>
              <a:rPr lang="en-US" b="1" dirty="0"/>
              <a:t>Percent Identity</a:t>
            </a:r>
            <a:r>
              <a:rPr lang="en-US" dirty="0"/>
              <a:t> describes how similar the query is to the aligned sequences</a:t>
            </a:r>
          </a:p>
        </p:txBody>
      </p:sp>
    </p:spTree>
    <p:extLst>
      <p:ext uri="{BB962C8B-B14F-4D97-AF65-F5344CB8AC3E}">
        <p14:creationId xmlns:p14="http://schemas.microsoft.com/office/powerpoint/2010/main" val="286044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7B36-369B-3A40-BE0D-A90BD2CB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Protocol for PCR on same bacterial colony for taxonomic 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Analysis of Sanger sequence data</a:t>
            </a:r>
          </a:p>
        </p:txBody>
      </p:sp>
    </p:spTree>
    <p:extLst>
      <p:ext uri="{BB962C8B-B14F-4D97-AF65-F5344CB8AC3E}">
        <p14:creationId xmlns:p14="http://schemas.microsoft.com/office/powerpoint/2010/main" val="263074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2502-BB69-DA4F-9702-7B5207F0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3" y="1892036"/>
            <a:ext cx="10921999" cy="15369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1. Colony Phenotypes &gt;&gt;&gt; ID different Taxa 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76792-4AD0-B54F-8E0A-C33F2AA82F0D}"/>
              </a:ext>
            </a:extLst>
          </p:cNvPr>
          <p:cNvSpPr txBox="1"/>
          <p:nvPr/>
        </p:nvSpPr>
        <p:spPr>
          <a:xfrm>
            <a:off x="2878666" y="333645"/>
            <a:ext cx="6129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Experimental Protocols: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CB2D5-0286-B748-B32D-23B826E4FE94}"/>
              </a:ext>
            </a:extLst>
          </p:cNvPr>
          <p:cNvSpPr txBox="1"/>
          <p:nvPr/>
        </p:nvSpPr>
        <p:spPr>
          <a:xfrm>
            <a:off x="754313" y="3165541"/>
            <a:ext cx="10183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 Picked Colony, PCR, Sanger sequence &gt;&gt;&gt; 	Taxa ID (Genus)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ACEA1-7C60-6743-AC0D-5A9C35815ECF}"/>
              </a:ext>
            </a:extLst>
          </p:cNvPr>
          <p:cNvSpPr txBox="1"/>
          <p:nvPr/>
        </p:nvSpPr>
        <p:spPr>
          <a:xfrm>
            <a:off x="754313" y="5008674"/>
            <a:ext cx="9772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NextGen Sequence &gt;&gt;&gt; Taxa ID (Family)</a:t>
            </a:r>
          </a:p>
        </p:txBody>
      </p:sp>
    </p:spTree>
    <p:extLst>
      <p:ext uri="{BB962C8B-B14F-4D97-AF65-F5344CB8AC3E}">
        <p14:creationId xmlns:p14="http://schemas.microsoft.com/office/powerpoint/2010/main" val="190794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D94-9F22-2A4B-B2E1-B7120871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30" y="45691"/>
            <a:ext cx="10515600" cy="872128"/>
          </a:xfrm>
        </p:spPr>
        <p:txBody>
          <a:bodyPr/>
          <a:lstStyle/>
          <a:p>
            <a:r>
              <a:rPr lang="en-US" dirty="0"/>
              <a:t>Colony-Based PCR</a:t>
            </a:r>
          </a:p>
        </p:txBody>
      </p:sp>
      <p:pic>
        <p:nvPicPr>
          <p:cNvPr id="4" name="Graphic 3" descr="Petri Dish with solid fill">
            <a:extLst>
              <a:ext uri="{FF2B5EF4-FFF2-40B4-BE49-F238E27FC236}">
                <a16:creationId xmlns:a16="http://schemas.microsoft.com/office/drawing/2014/main" id="{78B5D521-1CCC-1844-9AA4-8D25427B1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2594" y="3860281"/>
            <a:ext cx="1662587" cy="166258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F48CB3E-3AAB-E549-98D1-7CFC597B6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5" t="3705" b="5805"/>
          <a:stretch/>
        </p:blipFill>
        <p:spPr>
          <a:xfrm>
            <a:off x="6118659" y="3398263"/>
            <a:ext cx="728963" cy="1980707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16E5420-EA23-794D-9254-97A7B4158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61318">
            <a:off x="1706604" y="2006664"/>
            <a:ext cx="1641108" cy="16411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E177E-7184-314C-868E-DABB5AEF4FF2}"/>
              </a:ext>
            </a:extLst>
          </p:cNvPr>
          <p:cNvSpPr txBox="1"/>
          <p:nvPr/>
        </p:nvSpPr>
        <p:spPr>
          <a:xfrm>
            <a:off x="2142594" y="5393955"/>
            <a:ext cx="203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 a colony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E421363-0335-FA45-8F27-AA47AE0102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62" b="11653"/>
          <a:stretch/>
        </p:blipFill>
        <p:spPr>
          <a:xfrm>
            <a:off x="8416328" y="3165770"/>
            <a:ext cx="3046068" cy="1711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91E85E-F90E-1744-B989-92030943F262}"/>
              </a:ext>
            </a:extLst>
          </p:cNvPr>
          <p:cNvSpPr txBox="1"/>
          <p:nvPr/>
        </p:nvSpPr>
        <p:spPr>
          <a:xfrm>
            <a:off x="5576601" y="5363538"/>
            <a:ext cx="197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Suspend in molecular grade H2O</a:t>
            </a:r>
          </a:p>
        </p:txBody>
      </p:sp>
      <p:pic>
        <p:nvPicPr>
          <p:cNvPr id="16" name="Graphic 15" descr="Line arrow: Counter-clockwise curve with solid fill">
            <a:extLst>
              <a:ext uri="{FF2B5EF4-FFF2-40B4-BE49-F238E27FC236}">
                <a16:creationId xmlns:a16="http://schemas.microsoft.com/office/drawing/2014/main" id="{35C88023-A84E-554B-8A0B-C9F4F84C6F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506821" flipH="1">
            <a:off x="6960145" y="3198928"/>
            <a:ext cx="891002" cy="880258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CDBC33A1-3665-8149-9787-B17AE1CF1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44100">
            <a:off x="7263745" y="1859178"/>
            <a:ext cx="1631281" cy="16312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516796-64D0-3C44-9383-F1E1D074D6E4}"/>
              </a:ext>
            </a:extLst>
          </p:cNvPr>
          <p:cNvSpPr txBox="1"/>
          <p:nvPr/>
        </p:nvSpPr>
        <p:spPr>
          <a:xfrm>
            <a:off x="8289519" y="5442860"/>
            <a:ext cx="317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Add of 11.5uL suspension to PCR tube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8F827-6EF8-DE4D-80CC-992D70101DB1}"/>
              </a:ext>
            </a:extLst>
          </p:cNvPr>
          <p:cNvSpPr txBox="1"/>
          <p:nvPr/>
        </p:nvSpPr>
        <p:spPr>
          <a:xfrm>
            <a:off x="8079385" y="418964"/>
            <a:ext cx="397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student should select a different colony (4 total)</a:t>
            </a:r>
            <a:endParaRPr lang="en-US" sz="2400" i="1" dirty="0"/>
          </a:p>
        </p:txBody>
      </p: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DB765BD0-1EF4-984C-BF60-B8FF87703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364752" flipH="1">
            <a:off x="4420842" y="3262898"/>
            <a:ext cx="859631" cy="849265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C21875A6-4963-0849-82E7-031618F54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71972">
            <a:off x="5118907" y="1860851"/>
            <a:ext cx="1663301" cy="16633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649AFCF-93C6-2E49-9AB3-8B6595276E64}"/>
              </a:ext>
            </a:extLst>
          </p:cNvPr>
          <p:cNvSpPr txBox="1"/>
          <p:nvPr/>
        </p:nvSpPr>
        <p:spPr>
          <a:xfrm>
            <a:off x="8167036" y="1592337"/>
            <a:ext cx="395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Include a positive and negative control                         (6 total reactions per group)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DF8F1-1B05-DA49-A5A8-2684F75C0366}"/>
              </a:ext>
            </a:extLst>
          </p:cNvPr>
          <p:cNvSpPr txBox="1"/>
          <p:nvPr/>
        </p:nvSpPr>
        <p:spPr>
          <a:xfrm>
            <a:off x="48768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53B2F-8474-E442-9E28-BFCF6DF25DEB}"/>
              </a:ext>
            </a:extLst>
          </p:cNvPr>
          <p:cNvSpPr txBox="1"/>
          <p:nvPr/>
        </p:nvSpPr>
        <p:spPr>
          <a:xfrm>
            <a:off x="1436438" y="1000672"/>
            <a:ext cx="1412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P20</a:t>
            </a:r>
          </a:p>
          <a:p>
            <a:pPr algn="ctr"/>
            <a:r>
              <a:rPr lang="en-US" dirty="0"/>
              <a:t>Set to 11.5uL</a:t>
            </a:r>
          </a:p>
        </p:txBody>
      </p:sp>
    </p:spTree>
    <p:extLst>
      <p:ext uri="{BB962C8B-B14F-4D97-AF65-F5344CB8AC3E}">
        <p14:creationId xmlns:p14="http://schemas.microsoft.com/office/powerpoint/2010/main" val="33844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20" grpId="0"/>
      <p:bldP spid="3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B688-F479-DA45-A6EA-0126EE7A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Colony-Based PCR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4B0E-43E2-E348-9BF8-57D4E430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89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500" dirty="0"/>
              <a:t>Supplies provided</a:t>
            </a:r>
            <a:endParaRPr lang="en-US" dirty="0"/>
          </a:p>
          <a:p>
            <a:r>
              <a:rPr lang="en-US" dirty="0"/>
              <a:t>Primers </a:t>
            </a:r>
          </a:p>
          <a:p>
            <a:r>
              <a:rPr lang="en-US" dirty="0"/>
              <a:t>Gel Red (for electrophoresis)</a:t>
            </a:r>
          </a:p>
          <a:p>
            <a:r>
              <a:rPr lang="en-US" dirty="0"/>
              <a:t>Sequencing for 24 reactions </a:t>
            </a:r>
          </a:p>
          <a:p>
            <a:r>
              <a:rPr lang="en-US" dirty="0"/>
              <a:t>Detailed instructor and student protocol handouts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500" dirty="0"/>
              <a:t>Not provided</a:t>
            </a:r>
          </a:p>
          <a:p>
            <a:r>
              <a:rPr lang="en-US" dirty="0"/>
              <a:t>Master Mix obtain for free from New England Biolabs </a:t>
            </a:r>
          </a:p>
          <a:p>
            <a:r>
              <a:rPr lang="en-US" dirty="0"/>
              <a:t>Other reagents and consumables</a:t>
            </a:r>
          </a:p>
        </p:txBody>
      </p:sp>
    </p:spTree>
    <p:extLst>
      <p:ext uri="{BB962C8B-B14F-4D97-AF65-F5344CB8AC3E}">
        <p14:creationId xmlns:p14="http://schemas.microsoft.com/office/powerpoint/2010/main" val="297721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16D94-9F22-2A4B-B2E1-B7120871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93" y="199336"/>
            <a:ext cx="5487016" cy="915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Gel Electrophoresis</a:t>
            </a:r>
          </a:p>
        </p:txBody>
      </p:sp>
      <p:pic>
        <p:nvPicPr>
          <p:cNvPr id="19" name="Picture 18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9D8A0C65-EFEB-5C47-BC81-58EC6ACB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2" y="1313716"/>
            <a:ext cx="2558079" cy="208483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AB01AEE-96C9-2C4D-91CD-0CC3572B5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8326" r="15715"/>
          <a:stretch/>
        </p:blipFill>
        <p:spPr bwMode="auto">
          <a:xfrm>
            <a:off x="3085487" y="916574"/>
            <a:ext cx="8117013" cy="59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14B8B-0CB7-C749-B39D-DD480C91C76A}"/>
              </a:ext>
            </a:extLst>
          </p:cNvPr>
          <p:cNvSpPr txBox="1"/>
          <p:nvPr/>
        </p:nvSpPr>
        <p:spPr>
          <a:xfrm>
            <a:off x="6547161" y="1313716"/>
            <a:ext cx="291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Primer: 27F-1492R</a:t>
            </a:r>
          </a:p>
          <a:p>
            <a:r>
              <a:rPr lang="en-US" dirty="0">
                <a:solidFill>
                  <a:schemeClr val="bg1"/>
                </a:solidFill>
              </a:rPr>
              <a:t>Expected band size: ~1400bp</a:t>
            </a:r>
          </a:p>
        </p:txBody>
      </p:sp>
    </p:spTree>
    <p:extLst>
      <p:ext uri="{BB962C8B-B14F-4D97-AF65-F5344CB8AC3E}">
        <p14:creationId xmlns:p14="http://schemas.microsoft.com/office/powerpoint/2010/main" val="193888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BC4D6C-09F7-CE49-8C1D-4335574E200C}"/>
              </a:ext>
            </a:extLst>
          </p:cNvPr>
          <p:cNvGrpSpPr/>
          <p:nvPr/>
        </p:nvGrpSpPr>
        <p:grpSpPr>
          <a:xfrm>
            <a:off x="9144001" y="820971"/>
            <a:ext cx="2312893" cy="2852831"/>
            <a:chOff x="8283389" y="1463675"/>
            <a:chExt cx="2312893" cy="2852831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D3B551F7-457D-0749-898C-8BEB2EDD5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62" t="-1" r="41702" b="13688"/>
            <a:stretch/>
          </p:blipFill>
          <p:spPr>
            <a:xfrm>
              <a:off x="8283389" y="1463675"/>
              <a:ext cx="2312893" cy="285283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C8B253-84AC-BE48-B5F8-C826A738FB41}"/>
                </a:ext>
              </a:extLst>
            </p:cNvPr>
            <p:cNvSpPr txBox="1"/>
            <p:nvPr/>
          </p:nvSpPr>
          <p:spPr>
            <a:xfrm rot="5400000">
              <a:off x="8526646" y="3275111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C46334-F7B9-1546-9E25-CC80551BC181}"/>
                </a:ext>
              </a:extLst>
            </p:cNvPr>
            <p:cNvSpPr txBox="1"/>
            <p:nvPr/>
          </p:nvSpPr>
          <p:spPr>
            <a:xfrm rot="5400000">
              <a:off x="9096363" y="3257917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83FDFE-3A8F-364D-803D-54E9585B0DF6}"/>
                </a:ext>
              </a:extLst>
            </p:cNvPr>
            <p:cNvSpPr txBox="1"/>
            <p:nvPr/>
          </p:nvSpPr>
          <p:spPr>
            <a:xfrm rot="5400000">
              <a:off x="9666080" y="3275111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963B67-EA2D-A943-B9BA-F334333B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6" y="134471"/>
            <a:ext cx="10515600" cy="1325563"/>
          </a:xfrm>
        </p:spPr>
        <p:txBody>
          <a:bodyPr/>
          <a:lstStyle/>
          <a:p>
            <a:r>
              <a:rPr lang="en-US" dirty="0"/>
              <a:t>Preparing samples for Sanger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0484-221D-3848-967A-FB2DAEB8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52" y="1704602"/>
            <a:ext cx="8912004" cy="4844116"/>
          </a:xfrm>
        </p:spPr>
        <p:txBody>
          <a:bodyPr>
            <a:normAutofit/>
          </a:bodyPr>
          <a:lstStyle/>
          <a:p>
            <a:r>
              <a:rPr lang="en-US" dirty="0"/>
              <a:t>For each successful PCR reactions, provide at least 10</a:t>
            </a:r>
            <a:r>
              <a:rPr lang="el-GR" dirty="0"/>
              <a:t>μ</a:t>
            </a:r>
            <a:r>
              <a:rPr lang="en-US" dirty="0"/>
              <a:t>L of PCR product in a new PCR tube (strips). Clearly mark the side of each tube with the sample name in black sharpie.</a:t>
            </a:r>
          </a:p>
          <a:p>
            <a:r>
              <a:rPr lang="en-US" dirty="0"/>
              <a:t>Prepare a spreadsheet indicating which sample went into each sequencing tube (template will be provided).</a:t>
            </a:r>
          </a:p>
          <a:p>
            <a:r>
              <a:rPr lang="en-US" dirty="0"/>
              <a:t>We will place order for sequencing, but you will ship samples directly.</a:t>
            </a:r>
          </a:p>
          <a:p>
            <a:r>
              <a:rPr lang="en-US" dirty="0"/>
              <a:t>Results should be available within 2 days of receipt of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523B-AABA-CE4B-BEF7-90919085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81" y="271816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of Sanger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5390-D14D-5446-B193-525E3DC4D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19" y="1736616"/>
            <a:ext cx="5892681" cy="527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Sequence Chromatogram File (.ab1)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C85992-2047-604E-8822-C48D1D1AD948}"/>
              </a:ext>
            </a:extLst>
          </p:cNvPr>
          <p:cNvSpPr txBox="1">
            <a:spLocks/>
          </p:cNvSpPr>
          <p:nvPr/>
        </p:nvSpPr>
        <p:spPr>
          <a:xfrm>
            <a:off x="6836230" y="1593825"/>
            <a:ext cx="4493622" cy="52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Fasta</a:t>
            </a:r>
            <a:r>
              <a:rPr lang="en-US" dirty="0"/>
              <a:t> File (.seq or .fa or .</a:t>
            </a:r>
            <a:r>
              <a:rPr lang="en-US" dirty="0" err="1"/>
              <a:t>fasta</a:t>
            </a:r>
            <a:r>
              <a:rPr lang="en-US" dirty="0"/>
              <a:t>)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EB72421-F1A9-7D43-80B7-9A817EA56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3" t="50045" r="35381" b="14902"/>
          <a:stretch/>
        </p:blipFill>
        <p:spPr>
          <a:xfrm>
            <a:off x="-1" y="2594793"/>
            <a:ext cx="5892681" cy="233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C9841-D8CE-F348-9730-C3FF073002A2}"/>
              </a:ext>
            </a:extLst>
          </p:cNvPr>
          <p:cNvSpPr txBox="1"/>
          <p:nvPr/>
        </p:nvSpPr>
        <p:spPr>
          <a:xfrm>
            <a:off x="6438899" y="2217997"/>
            <a:ext cx="5461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&gt;WS1-27F</a:t>
            </a:r>
          </a:p>
          <a:p>
            <a:r>
              <a:rPr lang="en-US" sz="1200" dirty="0"/>
              <a:t>NNNNNNNNNNGNNNGNNACNNTGCAGTCGAACGGTAACAGGAAGCAGCTTGCTGCTTCGCTGACGAGTGGCGGACGGGTGAGTAATGTCTGGGAAACTGCCTGATGGAGGGGGATAACTACTGGAAACGGTAGCTAATACCGCATAACGTCGCAAGACCAAAGAGGGGGACCTTCGGGCCTCTTGCCATCGGATGTGCCCAGATGGGATTAGCTAGTAGGTGGGGTAACGGCTCACCTAGGCGACGATCCCTAGCTGGTCTGAGAGGATGACCAGCCACACTGGAACTGAGACACGGTCCAGACTCCTACGGGAGGCAGCAGTGGGGAATATTGCACAATGGGCGCAAGCCTGATGCAGCCATGCCGCGTGTATGAAGAAGGCCTTCGGGTTGTAAAGTACTTTCAGCGGGGAGGAAGGCGATAAGGTTAATAACCTTGTCGATTGACGTTACCCGCAGAAGAAGCACCGGCTAACTCCGTGCCAGCAGCCGCGGTAATACGGAGGGTGCAAGCGTTAATCGGAATTACTGGGCGTAAAGCGCACGCAGGCGGTCTGTCAAGTCGGATGTGAAATCCCCGGGCTCAACCTGGGAACTGCATTCGAAACTGGCAGGCTAGAGTCTTGTAGAGGGGGGTAGAATTCCAGGTGTAGCGGTGAAATGCGTAGAGATCTGGAGGAATACCGGTGGCGAAGGCGGCCCCCTGGACAAAGACTGACGCTCAGGTGCGAAAGCGTGGGGAGCAAACAGGATTAGATACCCTGGTAGTCCACGCCGTAAACGATGTCGACTTGGAGGTTGTGCCCTTGAGGCGTGGCTTCCGGAGCTAACGCGTTAAGTCGACCGCCTGGGGAGTACGGCNNCAAGGTTAAAACTCAAATGAATTGACGGGGGCCCGCANAGCGGTGGAGCATGTGGTTTANTCGATGNANGCGANANNTTACCTACTNNTGACATCCNNANANTTNNNNANATNNNNNGGTGCCTTNNGGAACTNTGAANNNNGGNGNNGCATGGNTNNNGTCAN</a:t>
            </a:r>
          </a:p>
        </p:txBody>
      </p:sp>
    </p:spTree>
    <p:extLst>
      <p:ext uri="{BB962C8B-B14F-4D97-AF65-F5344CB8AC3E}">
        <p14:creationId xmlns:p14="http://schemas.microsoft.com/office/powerpoint/2010/main" val="319908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9AB3-0C91-244B-8AE5-0063B9CB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sequences using </a:t>
            </a:r>
            <a:r>
              <a:rPr lang="en-US" dirty="0" err="1"/>
              <a:t>BLASTn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37B8-86C9-0E47-978F-4A7CD124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quality of chromatogram using TEAL</a:t>
            </a:r>
          </a:p>
          <a:p>
            <a:r>
              <a:rPr lang="en-US" dirty="0"/>
              <a:t>Make note of trimming values</a:t>
            </a:r>
          </a:p>
          <a:p>
            <a:r>
              <a:rPr lang="en-US" dirty="0"/>
              <a:t>Identify taxa using </a:t>
            </a:r>
            <a:r>
              <a:rPr lang="en-US" dirty="0" err="1"/>
              <a:t>BLASTn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DB67C21566242B7376AD27853ACB4" ma:contentTypeVersion="9" ma:contentTypeDescription="Create a new document." ma:contentTypeScope="" ma:versionID="bcd08ae7a097dc935cd1405735e92793">
  <xsd:schema xmlns:xsd="http://www.w3.org/2001/XMLSchema" xmlns:xs="http://www.w3.org/2001/XMLSchema" xmlns:p="http://schemas.microsoft.com/office/2006/metadata/properties" xmlns:ns2="904722af-060f-41b1-b483-0af08ad96a1e" xmlns:ns3="44b2e9e5-bef6-45c0-9e30-c193428f6736" targetNamespace="http://schemas.microsoft.com/office/2006/metadata/properties" ma:root="true" ma:fieldsID="2b2af146ec56471c0481dc63c90b5533" ns2:_="" ns3:_="">
    <xsd:import namespace="904722af-060f-41b1-b483-0af08ad96a1e"/>
    <xsd:import namespace="44b2e9e5-bef6-45c0-9e30-c193428f6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722af-060f-41b1-b483-0af08ad96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2e9e5-bef6-45c0-9e30-c193428f6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B955A6-EEC8-4B91-9AFF-F97D54A2C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4722af-060f-41b1-b483-0af08ad96a1e"/>
    <ds:schemaRef ds:uri="44b2e9e5-bef6-45c0-9e30-c193428f6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44CB89-6915-462B-8204-4F675BEB0F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E62A7-EB80-4574-A544-EE3FCE601A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442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Bean Beetle Microbiome Protocols 3</vt:lpstr>
      <vt:lpstr>PowerPoint Presentation</vt:lpstr>
      <vt:lpstr>1. Colony Phenotypes &gt;&gt;&gt; ID different Taxa   </vt:lpstr>
      <vt:lpstr>Colony-Based PCR</vt:lpstr>
      <vt:lpstr>Colony-Based PCR</vt:lpstr>
      <vt:lpstr>Gel Electrophoresis</vt:lpstr>
      <vt:lpstr>Preparing samples for Sanger Sequencing</vt:lpstr>
      <vt:lpstr>Results of Sanger Sequencing</vt:lpstr>
      <vt:lpstr>Identify sequences using BLASTn</vt:lpstr>
      <vt:lpstr>PowerPoint Presentation</vt:lpstr>
      <vt:lpstr>Basic Local Alignment Search Tool (BLAST)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Bean Beetle Microbiome Protocols 3</dc:title>
  <dc:creator>Zelaya, Anna</dc:creator>
  <cp:lastModifiedBy>Beck, Christopher</cp:lastModifiedBy>
  <cp:revision>42</cp:revision>
  <dcterms:created xsi:type="dcterms:W3CDTF">2021-05-18T00:14:29Z</dcterms:created>
  <dcterms:modified xsi:type="dcterms:W3CDTF">2023-05-17T18:03:31Z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0x0101004DADB67C21566242B7376AD27853ACB4</vt:lpwstr>
  </property>
  <property fmtid="{D5CDD505-2E9C-101B-9397-08002B2CF9AE}" pid="3" name="Order">
    <vt:r8>581700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